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91" r:id="rId3"/>
    <p:sldId id="292" r:id="rId4"/>
    <p:sldId id="293" r:id="rId5"/>
    <p:sldId id="294" r:id="rId6"/>
    <p:sldId id="278" r:id="rId7"/>
    <p:sldId id="295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12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j85UiNT/ZQ6gyjPL+y+4zL4ndT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F56238-A8A2-4A8C-90DD-02D41F2458C1}">
  <a:tblStyle styleId="{DCF56238-A8A2-4A8C-90DD-02D41F2458C1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2101FBE-910F-4214-B5E0-37EAD5C7516C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45"/>
    <p:restoredTop sz="84516"/>
  </p:normalViewPr>
  <p:slideViewPr>
    <p:cSldViewPr snapToGrid="0">
      <p:cViewPr varScale="1">
        <p:scale>
          <a:sx n="133" d="100"/>
          <a:sy n="133" d="100"/>
        </p:scale>
        <p:origin x="1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7006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5628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483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82824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374065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70511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53569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97282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628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6077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4898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21214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7412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64150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8157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2308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78378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4193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7605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3150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089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plotly</a:t>
            </a:r>
            <a:r>
              <a:rPr lang="en-US" dirty="0"/>
              <a:t>/above-all-else-show-the-data-1b8bbf05c2ae</a:t>
            </a:r>
            <a:endParaRPr dirty="0"/>
          </a:p>
        </p:txBody>
      </p:sp>
      <p:sp>
        <p:nvSpPr>
          <p:cNvPr id="143" name="Google Shape;14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2678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3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l="4084" t="11597" r="3999" b="11594"/>
          <a:stretch/>
        </p:blipFill>
        <p:spPr>
          <a:xfrm>
            <a:off x="173355" y="140175"/>
            <a:ext cx="4263821" cy="1190623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/>
        </p:nvSpPr>
        <p:spPr>
          <a:xfrm>
            <a:off x="0" y="2511425"/>
            <a:ext cx="12192000" cy="1190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Avenir"/>
              <a:buNone/>
            </a:pPr>
            <a:r>
              <a:rPr lang="en-US" sz="4400" b="1" i="0" u="none" strike="noStrike" cap="none" dirty="0">
                <a:solidFill>
                  <a:srgbClr val="C00000"/>
                </a:solidFill>
                <a:latin typeface="Avenir"/>
                <a:ea typeface="Avenir"/>
                <a:cs typeface="Avenir"/>
                <a:sym typeface="Avenir"/>
              </a:rPr>
              <a:t>Data Visualization</a:t>
            </a:r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0" y="5820227"/>
            <a:ext cx="121920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>
                <a:latin typeface="Avenir"/>
                <a:ea typeface="Avenir"/>
                <a:cs typeface="Avenir"/>
                <a:sym typeface="Avenir"/>
              </a:rPr>
              <a:t>The Information School, UW-Madison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Erase redundant ink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E923C0-EAFF-C941-2068-43490FA57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514" y="717721"/>
            <a:ext cx="6860908" cy="593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113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Erase redundant ink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B22679-5710-9E58-BB12-17F05552B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097" y="583513"/>
            <a:ext cx="7391744" cy="591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65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How are visualizations manipulated?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970B11-BBB0-6549-FC05-318029E6EB39}"/>
              </a:ext>
            </a:extLst>
          </p:cNvPr>
          <p:cNvSpPr txBox="1"/>
          <p:nvPr/>
        </p:nvSpPr>
        <p:spPr>
          <a:xfrm>
            <a:off x="1087395" y="2014151"/>
            <a:ext cx="5128327" cy="32571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Skewing the axes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Using the wrong type of charts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Adding chart junk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Misrepresenting data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Visual distortion</a:t>
            </a:r>
          </a:p>
        </p:txBody>
      </p:sp>
    </p:spTree>
    <p:extLst>
      <p:ext uri="{BB962C8B-B14F-4D97-AF65-F5344CB8AC3E}">
        <p14:creationId xmlns:p14="http://schemas.microsoft.com/office/powerpoint/2010/main" val="555947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60970" y="543182"/>
            <a:ext cx="4638932" cy="2471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What is wrong with this graph?</a:t>
            </a:r>
            <a:endParaRPr dirty="0"/>
          </a:p>
        </p:txBody>
      </p:sp>
      <p:pic>
        <p:nvPicPr>
          <p:cNvPr id="3" name="Picture 10" descr="tufte-gi-p60-photo-nobel1">
            <a:extLst>
              <a:ext uri="{FF2B5EF4-FFF2-40B4-BE49-F238E27FC236}">
                <a16:creationId xmlns:a16="http://schemas.microsoft.com/office/drawing/2014/main" id="{93DD000A-D77C-3FC2-F9E5-AB6A74FD5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0040" y="265385"/>
            <a:ext cx="5037095" cy="63272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8703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642036"/>
            <a:ext cx="4638932" cy="741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Manipulated x-axis</a:t>
            </a:r>
            <a:endParaRPr dirty="0"/>
          </a:p>
        </p:txBody>
      </p:sp>
      <p:grpSp>
        <p:nvGrpSpPr>
          <p:cNvPr id="2" name="Group 13">
            <a:extLst>
              <a:ext uri="{FF2B5EF4-FFF2-40B4-BE49-F238E27FC236}">
                <a16:creationId xmlns:a16="http://schemas.microsoft.com/office/drawing/2014/main" id="{0FB3D9DD-7F6C-12B4-DDA8-64F3BB74ABE9}"/>
              </a:ext>
            </a:extLst>
          </p:cNvPr>
          <p:cNvGrpSpPr>
            <a:grpSpLocks/>
          </p:cNvGrpSpPr>
          <p:nvPr/>
        </p:nvGrpSpPr>
        <p:grpSpPr bwMode="auto">
          <a:xfrm>
            <a:off x="7458762" y="1198608"/>
            <a:ext cx="4416082" cy="5380060"/>
            <a:chOff x="3188" y="1093"/>
            <a:chExt cx="2023" cy="2936"/>
          </a:xfrm>
        </p:grpSpPr>
        <p:pic>
          <p:nvPicPr>
            <p:cNvPr id="4" name="Picture 6" descr="tufte-gi-p60-photo-nobel1">
              <a:extLst>
                <a:ext uri="{FF2B5EF4-FFF2-40B4-BE49-F238E27FC236}">
                  <a16:creationId xmlns:a16="http://schemas.microsoft.com/office/drawing/2014/main" id="{A46606E7-4446-82AE-364B-7EC53079A4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88" y="1415"/>
              <a:ext cx="1929" cy="26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pic>
          <p:nvPicPr>
            <p:cNvPr id="5" name="Picture 8" descr="tufte-gi-p60-photo-nobel2">
              <a:extLst>
                <a:ext uri="{FF2B5EF4-FFF2-40B4-BE49-F238E27FC236}">
                  <a16:creationId xmlns:a16="http://schemas.microsoft.com/office/drawing/2014/main" id="{FD9FC721-FD7F-07EA-905D-03D6D63B86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05" y="1093"/>
              <a:ext cx="1906" cy="27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C4E59AE-082A-1143-4A48-D547D55913D1}"/>
              </a:ext>
            </a:extLst>
          </p:cNvPr>
          <p:cNvSpPr txBox="1"/>
          <p:nvPr/>
        </p:nvSpPr>
        <p:spPr>
          <a:xfrm>
            <a:off x="723900" y="1498094"/>
            <a:ext cx="4930776" cy="2939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graphic generates visual expectations </a:t>
            </a:r>
          </a:p>
          <a:p>
            <a:endParaRPr lang="en-US" altLang="en-US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</a:t>
            </a:r>
            <a:r>
              <a:rPr lang="en-US" altLang="en-US" sz="1800" b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eception can result from incorrect extrapolation of visual expectations</a:t>
            </a:r>
          </a:p>
          <a:p>
            <a:endParaRPr lang="en-US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ct val="50000"/>
              </a:spcBef>
            </a:pPr>
            <a:r>
              <a:rPr lang="en-US" altLang="en-US" sz="1800" b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en-US" altLang="en-US" sz="1800" b="0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</a:t>
            </a:r>
            <a:r>
              <a:rPr lang="en-US" altLang="en-US" sz="1800" b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seven intervals are 10 years</a:t>
            </a:r>
          </a:p>
          <a:p>
            <a:pPr>
              <a:spcBef>
                <a:spcPct val="50000"/>
              </a:spcBef>
            </a:pPr>
            <a:r>
              <a:rPr lang="en-US" altLang="en-US" sz="1800" b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last interval is 4 years</a:t>
            </a:r>
          </a:p>
          <a:p>
            <a:pPr>
              <a:spcBef>
                <a:spcPct val="50000"/>
              </a:spcBef>
            </a:pPr>
            <a:r>
              <a:rPr lang="en-US" altLang="en-US" sz="1800" b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Gives a false sense of decline</a:t>
            </a:r>
          </a:p>
          <a:p>
            <a:endParaRPr lang="en-US" dirty="0"/>
          </a:p>
        </p:txBody>
      </p:sp>
      <p:pic>
        <p:nvPicPr>
          <p:cNvPr id="7" name="Picture 10" descr="tufte-gi-p60-photo-nobel1">
            <a:extLst>
              <a:ext uri="{FF2B5EF4-FFF2-40B4-BE49-F238E27FC236}">
                <a16:creationId xmlns:a16="http://schemas.microsoft.com/office/drawing/2014/main" id="{DC791F52-88F4-E4BB-62CD-CDC958FEF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397" y="2967727"/>
            <a:ext cx="2874663" cy="3610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11930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414461" y="341052"/>
            <a:ext cx="6419476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What is wrong with this graph?</a:t>
            </a:r>
            <a:endParaRPr dirty="0"/>
          </a:p>
        </p:txBody>
      </p:sp>
      <p:pic>
        <p:nvPicPr>
          <p:cNvPr id="2" name="Picture 5" descr="fueleconomy">
            <a:extLst>
              <a:ext uri="{FF2B5EF4-FFF2-40B4-BE49-F238E27FC236}">
                <a16:creationId xmlns:a16="http://schemas.microsoft.com/office/drawing/2014/main" id="{3728B7FF-2798-8361-4A82-9419697A1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906" y="1466196"/>
            <a:ext cx="9633418" cy="5152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0230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414461" y="341052"/>
            <a:ext cx="6419476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What is wrong with this graph?</a:t>
            </a:r>
            <a:endParaRPr dirty="0"/>
          </a:p>
        </p:txBody>
      </p:sp>
      <p:pic>
        <p:nvPicPr>
          <p:cNvPr id="2" name="Picture 5" descr="fueleconomy">
            <a:extLst>
              <a:ext uri="{FF2B5EF4-FFF2-40B4-BE49-F238E27FC236}">
                <a16:creationId xmlns:a16="http://schemas.microsoft.com/office/drawing/2014/main" id="{3728B7FF-2798-8361-4A82-9419697A1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906" y="1466196"/>
            <a:ext cx="9633418" cy="5152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8328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414461" y="341052"/>
            <a:ext cx="6419476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Graphical Distortion</a:t>
            </a:r>
            <a:endParaRPr dirty="0"/>
          </a:p>
        </p:txBody>
      </p:sp>
      <p:pic>
        <p:nvPicPr>
          <p:cNvPr id="2" name="Picture 5" descr="fueleconomy">
            <a:extLst>
              <a:ext uri="{FF2B5EF4-FFF2-40B4-BE49-F238E27FC236}">
                <a16:creationId xmlns:a16="http://schemas.microsoft.com/office/drawing/2014/main" id="{3728B7FF-2798-8361-4A82-9419697A1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3666" y="2409472"/>
            <a:ext cx="5716304" cy="3057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ED03F9-B272-E542-2095-B3717E8B75F3}"/>
              </a:ext>
            </a:extLst>
          </p:cNvPr>
          <p:cNvSpPr txBox="1"/>
          <p:nvPr/>
        </p:nvSpPr>
        <p:spPr>
          <a:xfrm>
            <a:off x="414460" y="2589195"/>
            <a:ext cx="538920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Tx/>
              <a:buNone/>
            </a:pPr>
            <a:r>
              <a:rPr lang="en-US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Numerical Increase</a:t>
            </a:r>
          </a:p>
          <a:p>
            <a:pPr marL="742950" lvl="1" indent="-285750">
              <a:buFontTx/>
              <a:buNone/>
            </a:pPr>
            <a:endParaRPr lang="en-US" altLang="en-US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buFontTx/>
              <a:buNone/>
            </a:pPr>
            <a:r>
              <a:rPr lang="en-US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18 miles/gallon in 1978 to 27.5 miles/gallon in 1985</a:t>
            </a:r>
          </a:p>
          <a:p>
            <a:pPr marL="742950" lvl="1" indent="-285750">
              <a:buFontTx/>
              <a:buNone/>
            </a:pPr>
            <a:r>
              <a:rPr lang="en-US" alt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Increase of </a:t>
            </a:r>
            <a:r>
              <a:rPr lang="en-US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53% </a:t>
            </a:r>
            <a:r>
              <a:rPr lang="en-US" alt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= (27.5 – 18.0)/(18.0) x 100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4FFE3A-F5C6-66E5-5C9B-F55B7DC3CD53}"/>
              </a:ext>
            </a:extLst>
          </p:cNvPr>
          <p:cNvSpPr txBox="1"/>
          <p:nvPr/>
        </p:nvSpPr>
        <p:spPr>
          <a:xfrm>
            <a:off x="414460" y="4188567"/>
            <a:ext cx="521631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Tx/>
              <a:buNone/>
            </a:pPr>
            <a:r>
              <a:rPr lang="en-US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Graphical Increase</a:t>
            </a:r>
          </a:p>
          <a:p>
            <a:pPr marL="742950" lvl="1" indent="-285750">
              <a:buFontTx/>
              <a:buNone/>
            </a:pPr>
            <a:endParaRPr lang="en-US" altLang="en-US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742950" lvl="1" indent="-285750">
              <a:buFontTx/>
              <a:buNone/>
            </a:pPr>
            <a:r>
              <a:rPr lang="en-US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0.6 inches in 1978 to 5.3 inches in 1985</a:t>
            </a:r>
          </a:p>
          <a:p>
            <a:pPr marL="742950" lvl="1" indent="-285750">
              <a:buFontTx/>
              <a:buNone/>
            </a:pPr>
            <a:r>
              <a:rPr lang="en-US" alt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Increase of </a:t>
            </a:r>
            <a:r>
              <a:rPr lang="en-US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783%</a:t>
            </a:r>
            <a:r>
              <a:rPr lang="en-US" altLang="en-US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= (5.3 – 0.6)/(0.6) x 100</a:t>
            </a:r>
          </a:p>
        </p:txBody>
      </p:sp>
    </p:spTree>
    <p:extLst>
      <p:ext uri="{BB962C8B-B14F-4D97-AF65-F5344CB8AC3E}">
        <p14:creationId xmlns:p14="http://schemas.microsoft.com/office/powerpoint/2010/main" val="2564031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414461" y="341052"/>
            <a:ext cx="6419476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Graphical Distortion</a:t>
            </a:r>
            <a:endParaRPr dirty="0"/>
          </a:p>
        </p:txBody>
      </p:sp>
      <p:pic>
        <p:nvPicPr>
          <p:cNvPr id="2" name="Picture 5" descr="fueleconomy">
            <a:extLst>
              <a:ext uri="{FF2B5EF4-FFF2-40B4-BE49-F238E27FC236}">
                <a16:creationId xmlns:a16="http://schemas.microsoft.com/office/drawing/2014/main" id="{3728B7FF-2798-8361-4A82-9419697A1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3666" y="2409472"/>
            <a:ext cx="5716304" cy="30576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ED03F9-B272-E542-2095-B3717E8B75F3}"/>
              </a:ext>
            </a:extLst>
          </p:cNvPr>
          <p:cNvSpPr txBox="1"/>
          <p:nvPr/>
        </p:nvSpPr>
        <p:spPr>
          <a:xfrm>
            <a:off x="414460" y="2589195"/>
            <a:ext cx="53892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733425">
              <a:buFontTx/>
              <a:buNone/>
            </a:pPr>
            <a:r>
              <a:rPr lang="en-US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LIE FACTOR</a:t>
            </a:r>
          </a:p>
          <a:p>
            <a:pPr marL="742950" lvl="1" indent="-285750">
              <a:buFontTx/>
              <a:buNone/>
            </a:pPr>
            <a:endParaRPr lang="en-US" altLang="en-US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/>
            <a:r>
              <a:rPr lang="en-US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Lie Factor  =  </a:t>
            </a:r>
            <a:r>
              <a:rPr lang="en-US" altLang="en-US" sz="2000" b="0" u="sng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size of effect shown in graphic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4FFE3A-F5C6-66E5-5C9B-F55B7DC3CD53}"/>
              </a:ext>
            </a:extLst>
          </p:cNvPr>
          <p:cNvSpPr txBox="1"/>
          <p:nvPr/>
        </p:nvSpPr>
        <p:spPr>
          <a:xfrm>
            <a:off x="414460" y="4188567"/>
            <a:ext cx="521631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685800"/>
            <a:r>
              <a:rPr lang="en-US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Lie Factor = 783/53 = 14.8</a:t>
            </a:r>
          </a:p>
          <a:p>
            <a:pPr marL="742950" lvl="1" indent="-285750">
              <a:buFontTx/>
              <a:buNone/>
            </a:pPr>
            <a:endParaRPr lang="en-US" altLang="en-US" sz="1800" dirty="0"/>
          </a:p>
        </p:txBody>
      </p:sp>
      <p:sp>
        <p:nvSpPr>
          <p:cNvPr id="5" name="Rectangle 20">
            <a:extLst>
              <a:ext uri="{FF2B5EF4-FFF2-40B4-BE49-F238E27FC236}">
                <a16:creationId xmlns:a16="http://schemas.microsoft.com/office/drawing/2014/main" id="{5ADDF0DA-4F01-4409-F8EA-E6D22AE38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6499" y="3429000"/>
            <a:ext cx="2462213" cy="400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699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size of effect in data</a:t>
            </a:r>
          </a:p>
        </p:txBody>
      </p:sp>
    </p:spTree>
    <p:extLst>
      <p:ext uri="{BB962C8B-B14F-4D97-AF65-F5344CB8AC3E}">
        <p14:creationId xmlns:p14="http://schemas.microsoft.com/office/powerpoint/2010/main" val="1718716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414461" y="341052"/>
            <a:ext cx="6419476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What is wrong with this graph?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A77BCA-E128-8AE7-C223-CB6B1945B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830" y="1670868"/>
            <a:ext cx="7772400" cy="451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79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ea typeface="Avenir"/>
                <a:cs typeface="Avenir"/>
                <a:sym typeface="Avenir"/>
              </a:rPr>
              <a:t>Principles of Data Visualization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C934236-26D5-4AB8-8698-B938ADF551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31672" y="2525632"/>
            <a:ext cx="5639831" cy="3628032"/>
          </a:xfrm>
        </p:spPr>
        <p:txBody>
          <a:bodyPr>
            <a:normAutofit/>
          </a:bodyPr>
          <a:lstStyle/>
          <a:p>
            <a:pPr lvl="1" eaLnBrk="1" hangingPunct="1">
              <a:lnSpc>
                <a:spcPct val="150000"/>
              </a:lnSpc>
            </a:pP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Above all else, show the data.</a:t>
            </a:r>
          </a:p>
          <a:p>
            <a:pPr lvl="1" eaLnBrk="1" hangingPunct="1">
              <a:lnSpc>
                <a:spcPct val="150000"/>
              </a:lnSpc>
            </a:pP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Maximize the data-ink ratio</a:t>
            </a:r>
          </a:p>
          <a:p>
            <a:pPr lvl="1" eaLnBrk="1" hangingPunct="1">
              <a:lnSpc>
                <a:spcPct val="150000"/>
              </a:lnSpc>
            </a:pP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Erase non-data-ink</a:t>
            </a:r>
          </a:p>
          <a:p>
            <a:pPr lvl="1" eaLnBrk="1" hangingPunct="1">
              <a:lnSpc>
                <a:spcPct val="150000"/>
              </a:lnSpc>
            </a:pP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Erase redundant data-ink</a:t>
            </a:r>
          </a:p>
          <a:p>
            <a:pPr lvl="1" eaLnBrk="1" hangingPunct="1">
              <a:lnSpc>
                <a:spcPct val="150000"/>
              </a:lnSpc>
            </a:pP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Revise and edit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3301C4BD-A16B-8DAB-5BC8-F28A7205AFD6}"/>
              </a:ext>
            </a:extLst>
          </p:cNvPr>
          <p:cNvSpPr txBox="1">
            <a:spLocks noChangeArrowheads="1"/>
          </p:cNvSpPr>
          <p:nvPr/>
        </p:nvSpPr>
        <p:spPr>
          <a:xfrm>
            <a:off x="604157" y="1112385"/>
            <a:ext cx="9954985" cy="1276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Font typeface="Wingdings" pitchFamily="2" charset="2"/>
              <a:buNone/>
            </a:pP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Edward Tufte’s simple principles for creating data visualizations</a:t>
            </a:r>
          </a:p>
          <a:p>
            <a:pPr>
              <a:buFont typeface="Wingdings" pitchFamily="2" charset="2"/>
              <a:buNone/>
            </a:pPr>
            <a:r>
              <a:rPr lang="en-US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(see Envisioning Information) </a:t>
            </a:r>
          </a:p>
        </p:txBody>
      </p:sp>
    </p:spTree>
    <p:extLst>
      <p:ext uri="{BB962C8B-B14F-4D97-AF65-F5344CB8AC3E}">
        <p14:creationId xmlns:p14="http://schemas.microsoft.com/office/powerpoint/2010/main" val="3483121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414461" y="341052"/>
            <a:ext cx="6419476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Skewed y-axis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CB887D-1B33-AF7E-595F-EA12D225A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834" y="1265407"/>
            <a:ext cx="9432705" cy="5251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41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414461" y="341052"/>
            <a:ext cx="6419476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What is wrong with this graph?</a:t>
            </a:r>
            <a:endParaRPr dirty="0"/>
          </a:p>
        </p:txBody>
      </p:sp>
      <p:pic>
        <p:nvPicPr>
          <p:cNvPr id="19458" name="Picture 2" descr="fox news graph fail ">
            <a:extLst>
              <a:ext uri="{FF2B5EF4-FFF2-40B4-BE49-F238E27FC236}">
                <a16:creationId xmlns:a16="http://schemas.microsoft.com/office/drawing/2014/main" id="{416AF06D-3071-9DA5-F8A8-8E56F9D6E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420" y="1694046"/>
            <a:ext cx="6094259" cy="4503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7275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414461" y="341052"/>
            <a:ext cx="6419476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What is wrong with this graph?</a:t>
            </a:r>
            <a:endParaRPr dirty="0"/>
          </a:p>
        </p:txBody>
      </p:sp>
      <p:pic>
        <p:nvPicPr>
          <p:cNvPr id="21506" name="Picture 2" descr="fox news graph fail">
            <a:extLst>
              <a:ext uri="{FF2B5EF4-FFF2-40B4-BE49-F238E27FC236}">
                <a16:creationId xmlns:a16="http://schemas.microsoft.com/office/drawing/2014/main" id="{479E6EDC-1462-B62C-7178-018B54BAD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3900" y="1559293"/>
            <a:ext cx="7493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67408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414461" y="341052"/>
            <a:ext cx="6419476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What is wrong with this graph?</a:t>
            </a:r>
            <a:endParaRPr dirty="0"/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27941895-5323-D73B-BBE2-AD24147E0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0787" y="1834014"/>
            <a:ext cx="722630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8364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60971" y="600934"/>
            <a:ext cx="9027922" cy="1218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Visualizations for Exploratory Analysis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158501-E102-CB50-204F-EC8DC74DC676}"/>
              </a:ext>
            </a:extLst>
          </p:cNvPr>
          <p:cNvSpPr txBox="1"/>
          <p:nvPr/>
        </p:nvSpPr>
        <p:spPr>
          <a:xfrm>
            <a:off x="1029904" y="2329313"/>
            <a:ext cx="5915402" cy="2793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Line Graphs and Time Series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Scatterplots and Correlations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Bar Plots, Histograms, and Distributions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Relational Plots and Multiple Variables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Grid Charts and Small Multiples</a:t>
            </a:r>
          </a:p>
        </p:txBody>
      </p:sp>
    </p:spTree>
    <p:extLst>
      <p:ext uri="{BB962C8B-B14F-4D97-AF65-F5344CB8AC3E}">
        <p14:creationId xmlns:p14="http://schemas.microsoft.com/office/powerpoint/2010/main" val="3934808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Above all else, show the data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B10FE-97A1-5A9E-F777-B308A0115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1371600"/>
            <a:ext cx="9750314" cy="507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137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Above all else, show the data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8B10FE-97A1-5A9E-F777-B308A0115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" y="1371600"/>
            <a:ext cx="9750314" cy="507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371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Above all else, show the data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394E42-FB5E-45BF-84C0-ABD1E8978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113" y="1330591"/>
            <a:ext cx="7772400" cy="540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134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412" name="Object 6">
            <a:extLst>
              <a:ext uri="{FF2B5EF4-FFF2-40B4-BE49-F238E27FC236}">
                <a16:creationId xmlns:a16="http://schemas.microsoft.com/office/drawing/2014/main" id="{E5D90175-40BA-9339-4D28-E01779CA98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81400" y="1905000"/>
          <a:ext cx="4876800" cy="379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4889500" imgH="3644900" progId="Excel.Chart.8">
                  <p:embed/>
                </p:oleObj>
              </mc:Choice>
              <mc:Fallback>
                <p:oleObj name="Chart" r:id="rId2" imgW="4889500" imgH="3644900" progId="Excel.Chart.8">
                  <p:embed/>
                  <p:pic>
                    <p:nvPicPr>
                      <p:cNvPr id="17412" name="Object 6">
                        <a:extLst>
                          <a:ext uri="{FF2B5EF4-FFF2-40B4-BE49-F238E27FC236}">
                            <a16:creationId xmlns:a16="http://schemas.microsoft.com/office/drawing/2014/main" id="{E5D90175-40BA-9339-4D28-E01779CA988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81400" y="1905000"/>
                        <a:ext cx="4876800" cy="3790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000000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">
                            <a:solidFill>
                              <a:srgbClr val="FF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039" name="Rectangle 7">
            <a:extLst>
              <a:ext uri="{FF2B5EF4-FFF2-40B4-BE49-F238E27FC236}">
                <a16:creationId xmlns:a16="http://schemas.microsoft.com/office/drawing/2014/main" id="{40A33937-1023-6C8C-BC3C-2BDC567856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8225" y="4891088"/>
            <a:ext cx="228600" cy="100012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0" name="Rectangle 8">
            <a:extLst>
              <a:ext uri="{FF2B5EF4-FFF2-40B4-BE49-F238E27FC236}">
                <a16:creationId xmlns:a16="http://schemas.microsoft.com/office/drawing/2014/main" id="{62E42C54-A50C-DBE7-C345-02250E3982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2575" y="4752976"/>
            <a:ext cx="228600" cy="238125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1" name="Rectangle 9">
            <a:extLst>
              <a:ext uri="{FF2B5EF4-FFF2-40B4-BE49-F238E27FC236}">
                <a16:creationId xmlns:a16="http://schemas.microsoft.com/office/drawing/2014/main" id="{787E30D5-111A-1DF7-3FE2-A29638B924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6925" y="4392614"/>
            <a:ext cx="228600" cy="600075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2" name="Rectangle 10">
            <a:extLst>
              <a:ext uri="{FF2B5EF4-FFF2-40B4-BE49-F238E27FC236}">
                <a16:creationId xmlns:a16="http://schemas.microsoft.com/office/drawing/2014/main" id="{82A0184B-A52D-B16D-B90C-528DCB6654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3657600"/>
            <a:ext cx="228600" cy="133350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3" name="Rectangle 11">
            <a:extLst>
              <a:ext uri="{FF2B5EF4-FFF2-40B4-BE49-F238E27FC236}">
                <a16:creationId xmlns:a16="http://schemas.microsoft.com/office/drawing/2014/main" id="{DAAF0A75-D940-A762-F9B3-B8495687EF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5150" y="2805114"/>
            <a:ext cx="228600" cy="2185987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4" name="Rectangle 12">
            <a:extLst>
              <a:ext uri="{FF2B5EF4-FFF2-40B4-BE49-F238E27FC236}">
                <a16:creationId xmlns:a16="http://schemas.microsoft.com/office/drawing/2014/main" id="{D92503F1-56C4-C7B7-CAB4-E40148FDDE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9500" y="4160838"/>
            <a:ext cx="228600" cy="830262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5" name="Rectangle 13">
            <a:extLst>
              <a:ext uri="{FF2B5EF4-FFF2-40B4-BE49-F238E27FC236}">
                <a16:creationId xmlns:a16="http://schemas.microsoft.com/office/drawing/2014/main" id="{6868954B-DBB8-56D2-6497-02931EDAD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7775" y="4908550"/>
            <a:ext cx="1588" cy="8255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6" name="Rectangle 14">
            <a:extLst>
              <a:ext uri="{FF2B5EF4-FFF2-40B4-BE49-F238E27FC236}">
                <a16:creationId xmlns:a16="http://schemas.microsoft.com/office/drawing/2014/main" id="{D1AF1C1E-B51F-30CC-7D0B-DAC0C06FDA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1650" y="4779963"/>
            <a:ext cx="1588" cy="20955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7" name="Rectangle 15">
            <a:extLst>
              <a:ext uri="{FF2B5EF4-FFF2-40B4-BE49-F238E27FC236}">
                <a16:creationId xmlns:a16="http://schemas.microsoft.com/office/drawing/2014/main" id="{A6246C6A-2F8A-3631-83FC-8D0711528B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4410076"/>
            <a:ext cx="1588" cy="576263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8" name="Rectangle 16">
            <a:extLst>
              <a:ext uri="{FF2B5EF4-FFF2-40B4-BE49-F238E27FC236}">
                <a16:creationId xmlns:a16="http://schemas.microsoft.com/office/drawing/2014/main" id="{7458522E-B66F-92EC-C390-2B9A58608D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0350" y="3665538"/>
            <a:ext cx="1588" cy="133350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49" name="Rectangle 17">
            <a:extLst>
              <a:ext uri="{FF2B5EF4-FFF2-40B4-BE49-F238E27FC236}">
                <a16:creationId xmlns:a16="http://schemas.microsoft.com/office/drawing/2014/main" id="{088D1127-2056-C4FC-DBD3-51DCBEEDB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24700" y="2813050"/>
            <a:ext cx="1588" cy="2185988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50" name="Rectangle 18">
            <a:extLst>
              <a:ext uri="{FF2B5EF4-FFF2-40B4-BE49-F238E27FC236}">
                <a16:creationId xmlns:a16="http://schemas.microsoft.com/office/drawing/2014/main" id="{2B76CA1D-E523-BE78-FB14-43A9DDEAE0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1114" y="4168776"/>
            <a:ext cx="1587" cy="830263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44051" name="Rectangle 19">
            <a:extLst>
              <a:ext uri="{FF2B5EF4-FFF2-40B4-BE49-F238E27FC236}">
                <a16:creationId xmlns:a16="http://schemas.microsoft.com/office/drawing/2014/main" id="{EB200A7D-C124-FE5C-F468-B9672E48D9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7244" y="5983245"/>
            <a:ext cx="3686175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993300"/>
              </a:buClr>
              <a:buFont typeface="Wingdings" pitchFamily="2" charset="2"/>
              <a:buChar char="§"/>
              <a:defRPr sz="3200">
                <a:solidFill>
                  <a:schemeClr val="tx1"/>
                </a:solidFill>
                <a:latin typeface="Franklin Gothic Medium" panose="020B06030201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993300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Franklin Gothic Medium" panose="020B06030201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93300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Franklin Gothic Medium" panose="020B06030201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9330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Franklin Gothic Medium" panose="020B06030201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99330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Franklin Gothic Medium" panose="020B06030201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Franklin Gothic Medium" panose="020B06030201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Franklin Gothic Medium" panose="020B06030201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Franklin Gothic Medium" panose="020B06030201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Franklin Gothic Medium" panose="020B0603020102020204" pitchFamily="34" charset="0"/>
              </a:defRPr>
            </a:lvl9pPr>
          </a:lstStyle>
          <a:p>
            <a:pPr marL="0" indent="0" eaLnBrk="1" hangingPunct="1">
              <a:buNone/>
            </a:pPr>
            <a:r>
              <a:rPr lang="en-US" altLang="en-US" dirty="0"/>
              <a:t>Non-redundant ink!</a:t>
            </a:r>
          </a:p>
        </p:txBody>
      </p:sp>
      <p:sp>
        <p:nvSpPr>
          <p:cNvPr id="6" name="Google Shape;145;p5">
            <a:extLst>
              <a:ext uri="{FF2B5EF4-FFF2-40B4-BE49-F238E27FC236}">
                <a16:creationId xmlns:a16="http://schemas.microsoft.com/office/drawing/2014/main" id="{52F8B197-2D0D-64CA-04A3-3947A50E95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Maximize data–ink ratio</a:t>
            </a:r>
            <a:endParaRPr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389FEE9-8186-77D8-CD47-863759DEFD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38175" y="1022351"/>
            <a:ext cx="8839200" cy="685800"/>
          </a:xfrm>
        </p:spPr>
        <p:txBody>
          <a:bodyPr/>
          <a:lstStyle/>
          <a:p>
            <a:pPr marL="114300" indent="0" eaLnBrk="1" hangingPunct="1">
              <a:buNone/>
            </a:pPr>
            <a:r>
              <a:rPr lang="en-US" altLang="en-US" b="1" dirty="0"/>
              <a:t>Data ink</a:t>
            </a:r>
            <a:r>
              <a:rPr lang="en-US" altLang="en-US" dirty="0"/>
              <a:t> - Ink that changes as the data changes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5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Maximize data-ink ratio</a:t>
            </a:r>
            <a:endParaRPr dirty="0"/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E7BB0D56-FA5F-E879-866E-4A54306DBD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5025" y="2039255"/>
            <a:ext cx="26670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800" dirty="0">
                <a:latin typeface="Franklin Gothic Medium" panose="020B0603020102020204" pitchFamily="34" charset="0"/>
              </a:rPr>
              <a:t>Data-ink ratio =</a:t>
            </a: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6C66BCF1-B96A-CC96-4A35-B0C7F9E878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6163" y="1777317"/>
            <a:ext cx="44196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800">
                <a:latin typeface="Franklin Gothic Medium" panose="020B0603020102020204" pitchFamily="34" charset="0"/>
              </a:rPr>
              <a:t>data-ink</a:t>
            </a:r>
          </a:p>
        </p:txBody>
      </p:sp>
      <p:sp>
        <p:nvSpPr>
          <p:cNvPr id="5" name="Text Box 6">
            <a:extLst>
              <a:ext uri="{FF2B5EF4-FFF2-40B4-BE49-F238E27FC236}">
                <a16:creationId xmlns:a16="http://schemas.microsoft.com/office/drawing/2014/main" id="{F8328434-32C5-8C84-57C8-8948F8693D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7563" y="2325005"/>
            <a:ext cx="48006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en-US" sz="2800" dirty="0">
                <a:latin typeface="Franklin Gothic Medium" panose="020B0603020102020204" pitchFamily="34" charset="0"/>
              </a:rPr>
              <a:t>Total ink used to print graphic</a:t>
            </a:r>
          </a:p>
        </p:txBody>
      </p:sp>
      <p:sp>
        <p:nvSpPr>
          <p:cNvPr id="6" name="Line 7">
            <a:extLst>
              <a:ext uri="{FF2B5EF4-FFF2-40B4-BE49-F238E27FC236}">
                <a16:creationId xmlns:a16="http://schemas.microsoft.com/office/drawing/2014/main" id="{876EBDD2-094B-EFEC-4C1F-BA3540AA0C1F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3763" y="2310717"/>
            <a:ext cx="4648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Text Box 14">
            <a:extLst>
              <a:ext uri="{FF2B5EF4-FFF2-40B4-BE49-F238E27FC236}">
                <a16:creationId xmlns:a16="http://schemas.microsoft.com/office/drawing/2014/main" id="{19FE0BDD-740D-69EB-3618-F6F7AB65E4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1074" y="3654427"/>
            <a:ext cx="5257800" cy="137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04813" indent="-4048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	Proportion of a graphic’s ink devoted to the non-redundant display of data-information.</a:t>
            </a:r>
          </a:p>
        </p:txBody>
      </p:sp>
      <p:sp>
        <p:nvSpPr>
          <p:cNvPr id="8" name="Text Box 15">
            <a:extLst>
              <a:ext uri="{FF2B5EF4-FFF2-40B4-BE49-F238E27FC236}">
                <a16:creationId xmlns:a16="http://schemas.microsoft.com/office/drawing/2014/main" id="{54A86D3F-5789-0B07-B704-1B244C5013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1074" y="5275263"/>
            <a:ext cx="5257800" cy="137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04813" indent="-404813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	1.0 – proportion of graphic that can be </a:t>
            </a:r>
            <a:r>
              <a:rPr lang="en-US" alt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erased</a:t>
            </a:r>
            <a:r>
              <a:rPr lang="en-US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without the loss of information</a:t>
            </a:r>
          </a:p>
        </p:txBody>
      </p:sp>
    </p:spTree>
    <p:extLst>
      <p:ext uri="{BB962C8B-B14F-4D97-AF65-F5344CB8AC3E}">
        <p14:creationId xmlns:p14="http://schemas.microsoft.com/office/powerpoint/2010/main" val="599146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Maximize data-ink ratio</a:t>
            </a:r>
            <a:endParaRPr dirty="0"/>
          </a:p>
        </p:txBody>
      </p:sp>
      <p:graphicFrame>
        <p:nvGraphicFramePr>
          <p:cNvPr id="2" name="Object 4">
            <a:extLst>
              <a:ext uri="{FF2B5EF4-FFF2-40B4-BE49-F238E27FC236}">
                <a16:creationId xmlns:a16="http://schemas.microsoft.com/office/drawing/2014/main" id="{22F116C8-B851-F6F2-3670-AFF1E3281A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4362754"/>
              </p:ext>
            </p:extLst>
          </p:nvPr>
        </p:nvGraphicFramePr>
        <p:xfrm>
          <a:off x="2491946" y="1589087"/>
          <a:ext cx="6781800" cy="5059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3" imgW="4889500" imgH="3644900" progId="Excel.Chart.8">
                  <p:embed/>
                </p:oleObj>
              </mc:Choice>
              <mc:Fallback>
                <p:oleObj name="Chart" r:id="rId3" imgW="4889500" imgH="3644900" progId="Excel.Chart.8">
                  <p:embed/>
                  <p:pic>
                    <p:nvPicPr>
                      <p:cNvPr id="23555" name="Object 4">
                        <a:extLst>
                          <a:ext uri="{FF2B5EF4-FFF2-40B4-BE49-F238E27FC236}">
                            <a16:creationId xmlns:a16="http://schemas.microsoft.com/office/drawing/2014/main" id="{0BE82E36-82DB-8CA4-593C-E3D1FCFE983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91946" y="1589087"/>
                        <a:ext cx="6781800" cy="5059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000000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">
                            <a:solidFill>
                              <a:srgbClr val="FF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9906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"/>
          <p:cNvSpPr txBox="1">
            <a:spLocks noGrp="1"/>
          </p:cNvSpPr>
          <p:nvPr>
            <p:ph type="title"/>
          </p:nvPr>
        </p:nvSpPr>
        <p:spPr>
          <a:xfrm>
            <a:off x="723900" y="209550"/>
            <a:ext cx="10515600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200"/>
              <a:buFont typeface="Avenir"/>
              <a:buNone/>
            </a:pPr>
            <a:r>
              <a:rPr lang="en-US" sz="3200" b="1" dirty="0">
                <a:solidFill>
                  <a:srgbClr val="C00000"/>
                </a:solidFill>
                <a:latin typeface="Avenir"/>
                <a:sym typeface="Avenir"/>
              </a:rPr>
              <a:t>Erase non-data ink</a:t>
            </a:r>
            <a:endParaRPr dirty="0"/>
          </a:p>
        </p:txBody>
      </p:sp>
      <p:graphicFrame>
        <p:nvGraphicFramePr>
          <p:cNvPr id="3" name="Object 4">
            <a:extLst>
              <a:ext uri="{FF2B5EF4-FFF2-40B4-BE49-F238E27FC236}">
                <a16:creationId xmlns:a16="http://schemas.microsoft.com/office/drawing/2014/main" id="{6EABBAB8-82FA-B498-B711-2C8B567992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5429650"/>
              </p:ext>
            </p:extLst>
          </p:nvPr>
        </p:nvGraphicFramePr>
        <p:xfrm>
          <a:off x="2543433" y="1577546"/>
          <a:ext cx="6629400" cy="494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3" imgW="4889500" imgH="3644900" progId="Excel.Chart.8">
                  <p:embed/>
                </p:oleObj>
              </mc:Choice>
              <mc:Fallback>
                <p:oleObj name="Chart" r:id="rId3" imgW="4889500" imgH="3644900" progId="Excel.Chart.8">
                  <p:embed/>
                  <p:pic>
                    <p:nvPicPr>
                      <p:cNvPr id="24579" name="Object 4">
                        <a:extLst>
                          <a:ext uri="{FF2B5EF4-FFF2-40B4-BE49-F238E27FC236}">
                            <a16:creationId xmlns:a16="http://schemas.microsoft.com/office/drawing/2014/main" id="{6CBD9A5E-1D6E-5B5B-22F0-F59FFCA5E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3433" y="1577546"/>
                        <a:ext cx="6629400" cy="494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000000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">
                            <a:solidFill>
                              <a:srgbClr val="FF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797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565</Words>
  <Application>Microsoft Macintosh PowerPoint</Application>
  <PresentationFormat>Widescreen</PresentationFormat>
  <Paragraphs>112</Paragraphs>
  <Slides>24</Slides>
  <Notes>23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Avenir</vt:lpstr>
      <vt:lpstr>Calibri</vt:lpstr>
      <vt:lpstr>Franklin Gothic Medium</vt:lpstr>
      <vt:lpstr>Wingdings</vt:lpstr>
      <vt:lpstr>Office Theme</vt:lpstr>
      <vt:lpstr>Chart</vt:lpstr>
      <vt:lpstr>PowerPoint Presentation</vt:lpstr>
      <vt:lpstr>Principles of Data Visualization</vt:lpstr>
      <vt:lpstr>Above all else, show the data</vt:lpstr>
      <vt:lpstr>Above all else, show the data</vt:lpstr>
      <vt:lpstr>Above all else, show the data</vt:lpstr>
      <vt:lpstr>Maximize data–ink ratio</vt:lpstr>
      <vt:lpstr>Maximize data-ink ratio</vt:lpstr>
      <vt:lpstr>Maximize data-ink ratio</vt:lpstr>
      <vt:lpstr>Erase non-data ink</vt:lpstr>
      <vt:lpstr>Erase redundant ink</vt:lpstr>
      <vt:lpstr>Erase redundant ink</vt:lpstr>
      <vt:lpstr>How are visualizations manipulated?</vt:lpstr>
      <vt:lpstr>What is wrong with this graph?</vt:lpstr>
      <vt:lpstr>Manipulated x-axis</vt:lpstr>
      <vt:lpstr>What is wrong with this graph?</vt:lpstr>
      <vt:lpstr>What is wrong with this graph?</vt:lpstr>
      <vt:lpstr>Graphical Distortion</vt:lpstr>
      <vt:lpstr>Graphical Distortion</vt:lpstr>
      <vt:lpstr>What is wrong with this graph?</vt:lpstr>
      <vt:lpstr>Skewed y-axis</vt:lpstr>
      <vt:lpstr>What is wrong with this graph?</vt:lpstr>
      <vt:lpstr>What is wrong with this graph?</vt:lpstr>
      <vt:lpstr>What is wrong with this graph?</vt:lpstr>
      <vt:lpstr>Visualizations for Exploratory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Jiepu Jiang</dc:creator>
  <cp:lastModifiedBy>Saxena, Devansh</cp:lastModifiedBy>
  <cp:revision>7</cp:revision>
  <dcterms:created xsi:type="dcterms:W3CDTF">2020-08-28T19:16:49Z</dcterms:created>
  <dcterms:modified xsi:type="dcterms:W3CDTF">2022-10-20T20:37:12Z</dcterms:modified>
</cp:coreProperties>
</file>